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70" r:id="rId10"/>
    <p:sldId id="1147" r:id="rId11"/>
    <p:sldId id="1148" r:id="rId12"/>
    <p:sldId id="1149" r:id="rId13"/>
    <p:sldId id="1151" r:id="rId14"/>
    <p:sldId id="1152" r:id="rId15"/>
    <p:sldId id="1153" r:id="rId16"/>
    <p:sldId id="1154" r:id="rId17"/>
    <p:sldId id="1155" r:id="rId18"/>
    <p:sldId id="1156" r:id="rId19"/>
    <p:sldId id="1169" r:id="rId20"/>
    <p:sldId id="1157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重难题型突破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题型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综合计算题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53253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泉州德化县模拟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）如图甲所示，底面积为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cm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的容器内装有适量的某种液体，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为长方体木块，其底面积为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cm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为压力传感器，用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表示压力传感器的示数，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表示木块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的下表面与液面间的距离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小强同学想利用此装置探究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的关系，他先把木块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放入液体中，当木块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静止时，测得木块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的下表面与液面间的距离为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，再用轻杆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缓慢向下压木块，逐渐改变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的大小，并记录下与之相对应的压力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的数值，依据数据作出如图乙所示的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图像，此过程中液体始终没有溢出容器，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则：（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不计传感器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和轻杆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的重力与体积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7554" y="4134366"/>
            <a:ext cx="4032448" cy="25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7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）木块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的质量为多大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0854" y="4047549"/>
                <a:ext cx="11485848" cy="24057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210935" algn="l"/>
                  </a:tabLs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400" i="1" kern="100" smtClean="0">
                    <a:cs typeface="Times New Roman" panose="02020603050405020304" pitchFamily="18" charset="0"/>
                  </a:rPr>
                  <a:t>F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smtClean="0"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 smtClean="0">
                    <a:cs typeface="Times New Roman" panose="02020603050405020304" pitchFamily="18" charset="0"/>
                  </a:rPr>
                  <a:t>1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处于漂浮状态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浮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i="1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液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sz="2400" kern="100">
                    <a:cs typeface="宋体" panose="02010600030101010101" pitchFamily="2" charset="-122"/>
                  </a:rPr>
                  <a:t>①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10cm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恰好浸沉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浮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i="1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液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sz="2400" kern="100">
                    <a:cs typeface="宋体" panose="02010600030101010101" pitchFamily="2" charset="-122"/>
                  </a:rPr>
                  <a:t>②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sz="2400" kern="100">
                    <a:cs typeface="宋体" panose="02010600030101010101" pitchFamily="2" charset="-122"/>
                  </a:rPr>
                  <a:t>①②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  <m:r>
                          <m:rPr>
                            <m:nor/>
                          </m:rPr>
                          <a:rPr lang="zh-CN" altLang="zh-CN" sz="2400" kern="100"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i="1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物体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的质量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  <m:r>
                      <a:rPr lang="zh-CN" altLang="en-US" sz="2400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4kg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047549"/>
                <a:ext cx="11485848" cy="2405787"/>
              </a:xfrm>
              <a:prstGeom prst="rect">
                <a:avLst/>
              </a:prstGeo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5046" y="1196752"/>
            <a:ext cx="4032448" cy="25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）刚浸没时，木块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下表面所受压力为多大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3851" y="3212976"/>
            <a:ext cx="10225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物体刚浸没时木块下表面所受的压力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2400" i="1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 N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 N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 N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343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）木块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浸没后，与木块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放入液体前相比，液体对容器底部的压强增大了多少？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60854" y="4400984"/>
                <a:ext cx="11485848" cy="15667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  <a:spcAft>
                    <a:spcPts val="0"/>
                  </a:spcAft>
                  <a:tabLst>
                    <a:tab pos="6210935" algn="l"/>
                  </a:tabLs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木块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浸没后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与木块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放入液体前相比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液体对容器底部压力的增加量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压</a:t>
                </a:r>
                <a:r>
                  <a:rPr lang="zh-CN" altLang="en-US" sz="2400" kern="10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i="1" kern="100" baseline="-25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 kern="100" spc="-9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en-US" sz="2400" kern="100" spc="-9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pc="-9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 N</a:t>
                </a:r>
                <a:r>
                  <a:rPr lang="zh-CN" altLang="zh-CN" sz="2400" kern="100" spc="-9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kern="100" spc="-9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 N</a:t>
                </a:r>
                <a:r>
                  <a:rPr lang="zh-CN" altLang="en-US" sz="2400" kern="100" spc="-9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pc="-9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N</a:t>
                </a:r>
                <a:r>
                  <a:rPr lang="zh-CN" altLang="zh-CN" sz="2400" kern="100" spc="-9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spc="-90">
                    <a:ea typeface="黑体" panose="02010609060101010101" pitchFamily="49" charset="-122"/>
                    <a:cs typeface="Times New Roman" panose="02020603050405020304" pitchFamily="18" charset="0"/>
                  </a:rPr>
                  <a:t>液体对容器底部的压强增大量</a:t>
                </a:r>
                <a:r>
                  <a:rPr lang="en-US" altLang="zh-CN" sz="2400" kern="100" spc="-90">
                    <a:ea typeface="黑体" panose="02010609060101010101" pitchFamily="49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sz="2400" i="1" kern="100" spc="-9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en-US" sz="2400" kern="100" spc="-90" smtClean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 spc="-9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kern="100" spc="-90">
                            <a:cs typeface="Times New Roman" panose="020206030504050203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zh-CN" altLang="zh-CN" sz="2400" i="1" kern="100" spc="-9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 spc="-9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spc="-90" baseline="4000">
                                <a:cs typeface="Times New Roman" panose="02020603050405020304" pitchFamily="18" charset="0"/>
                              </a:rPr>
                              <m:t>压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 spc="-9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 spc="-9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i="1" kern="100" spc="-9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en-US" sz="2400" kern="100" spc="-9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 spc="-9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 spc="-9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2400" i="1" kern="100" spc="-9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 kern="100" spc="-9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80</m:t>
                        </m:r>
                        <m:r>
                          <m:rPr>
                            <m:nor/>
                          </m:rPr>
                          <a:rPr lang="en-US" altLang="zh-CN" sz="2400" kern="100" spc="-9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 spc="-9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 spc="-9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 spc="-9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sz="2400" b="1" i="0" kern="100" spc="-90" smtClean="0"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400" i="1" kern="100" spc="-9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2400" i="1" kern="100" spc="-9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 spc="-9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 spc="-9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en-US" sz="2400" kern="100" spc="-9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pc="-9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1 250 Pa</a:t>
                </a:r>
                <a:r>
                  <a:rPr lang="en-US" altLang="zh-CN" sz="2400" kern="100" spc="-9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spc="-9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400984"/>
                <a:ext cx="11485848" cy="1566776"/>
              </a:xfrm>
              <a:prstGeom prst="rect">
                <a:avLst/>
              </a:prstGeo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5326" y="529254"/>
            <a:ext cx="4360578" cy="275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7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厦门集美区二模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）小萌模拟古人利用浮力打捞铁牛，如图所示，用正方体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模拟铁牛，其质量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用高度为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的柱形薄壁水杯模拟打捞船，其质量与铁牛质量相等，将其放入水中漂浮，如图甲所示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向杯中装入质量为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的铁砂时，如图乙所示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用细线连接船和铁牛，使细线拉直且无拉力，再将铁砂从船中取出，当铁砂取完后，铁牛被拉起，如图丙所示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.0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3608442"/>
            <a:ext cx="5731525" cy="243313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3899" y="3639711"/>
            <a:ext cx="2750886" cy="23102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40117" y="604157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442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）图甲中，船底部受到水的压强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）图乙中，船浸入水中的深度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）图丙中，铁牛受到的浮力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8102" y="1268760"/>
            <a:ext cx="106471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cs typeface="Times New Roman" panose="02020603050405020304" pitchFamily="18" charset="0"/>
              </a:rPr>
              <a:t>300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8102" y="2392434"/>
            <a:ext cx="80823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9 cm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3332" y="3573016"/>
            <a:ext cx="638316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N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50" y="756878"/>
            <a:ext cx="5731525" cy="243313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342" y="3482792"/>
            <a:ext cx="2750886" cy="231021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039422" y="594928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00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73341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泉州永春一中模拟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）科技小组设计了如图所示的装置</a:t>
            </a:r>
            <a:r>
              <a:rPr lang="zh-CN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探究不同深度液体压强对密闭气体体积的影响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该装置由</a:t>
            </a:r>
            <a:r>
              <a:rPr lang="zh-CN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倒扣的薄壁厚底的柱形玻璃杯与金属球通过细线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相连组成</a:t>
            </a:r>
            <a:r>
              <a:rPr lang="zh-CN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细线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将整个装置悬挂起来使其浸没于水中，杯内有密闭</a:t>
            </a:r>
            <a:r>
              <a:rPr lang="zh-CN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气体，细线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上方有一拉力传感器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已知玻璃杯重力为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 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，底面积</a:t>
            </a:r>
            <a:r>
              <a:rPr lang="en-US" altLang="zh-CN" sz="2300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en-US" sz="2300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cm</a:t>
            </a:r>
            <a:r>
              <a:rPr lang="en-US" altLang="zh-CN" sz="2300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，杯底厚</a:t>
            </a:r>
            <a:r>
              <a:rPr lang="en-US" altLang="zh-CN" sz="2300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cm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，金属球体积</a:t>
            </a:r>
            <a:r>
              <a:rPr lang="en-US" altLang="zh-CN" sz="2300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en-US" sz="2300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cm</a:t>
            </a:r>
            <a:r>
              <a:rPr lang="en-US" altLang="zh-CN" sz="2300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，拉力传感器电路中定值电阻</a:t>
            </a:r>
            <a:r>
              <a:rPr lang="en-US" altLang="zh-CN" sz="2300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300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z="2300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，电压表量程为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V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，力敏电阻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与其受到的拉力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的变化关系如表所示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初态时装置恰好浸没，此时杯内密闭气体高度</a:t>
            </a:r>
            <a:r>
              <a:rPr lang="en-US" altLang="zh-CN" sz="2300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sz="2300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cm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，拉力为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N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，电压表示数为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V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忽略杯内空气质量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细线体积均忽略不计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sz="2300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en-US" sz="2300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300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300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300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sz="2300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zh-CN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3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164877"/>
              </p:ext>
            </p:extLst>
          </p:nvPr>
        </p:nvGraphicFramePr>
        <p:xfrm>
          <a:off x="550590" y="4797152"/>
          <a:ext cx="3397374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306890">
                  <a:extLst>
                    <a:ext uri="{9D8B030D-6E8A-4147-A177-3AD203B41FA5}">
                      <a16:colId xmlns:a16="http://schemas.microsoft.com/office/drawing/2014/main" val="2919964550"/>
                    </a:ext>
                  </a:extLst>
                </a:gridCol>
                <a:gridCol w="522621">
                  <a:extLst>
                    <a:ext uri="{9D8B030D-6E8A-4147-A177-3AD203B41FA5}">
                      <a16:colId xmlns:a16="http://schemas.microsoft.com/office/drawing/2014/main" val="255499636"/>
                    </a:ext>
                  </a:extLst>
                </a:gridCol>
                <a:gridCol w="522621">
                  <a:extLst>
                    <a:ext uri="{9D8B030D-6E8A-4147-A177-3AD203B41FA5}">
                      <a16:colId xmlns:a16="http://schemas.microsoft.com/office/drawing/2014/main" val="683204153"/>
                    </a:ext>
                  </a:extLst>
                </a:gridCol>
                <a:gridCol w="522621">
                  <a:extLst>
                    <a:ext uri="{9D8B030D-6E8A-4147-A177-3AD203B41FA5}">
                      <a16:colId xmlns:a16="http://schemas.microsoft.com/office/drawing/2014/main" val="3323388288"/>
                    </a:ext>
                  </a:extLst>
                </a:gridCol>
                <a:gridCol w="522621">
                  <a:extLst>
                    <a:ext uri="{9D8B030D-6E8A-4147-A177-3AD203B41FA5}">
                      <a16:colId xmlns:a16="http://schemas.microsoft.com/office/drawing/2014/main" val="250116778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拉力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64337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电阻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963068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5602" y="3964412"/>
            <a:ext cx="3326770" cy="268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63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）求初态时，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点处的液体压强；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）求金属球的重力；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）已知水位足够深，从初态位置开始，将装置竖直下放约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，电压表示数变为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，求此时杯内密闭气体的体积相较于初态时的变化量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1299361"/>
            <a:ext cx="129554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cs typeface="Times New Roman" panose="02020603050405020304" pitchFamily="18" charset="0"/>
              </a:rPr>
              <a:t>1 000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3192" y="2434983"/>
            <a:ext cx="79220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16 N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117872"/>
            <a:ext cx="1218603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400 cm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7374" y="3429000"/>
            <a:ext cx="3816424" cy="308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36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03597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泉州惠安县模拟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）图甲是科创小组利用电流表测量质量的装置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用电阻片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阻值随长度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的变化图像如图乙所示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）当做滑动变阻器接入电路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且恒定不变，电流表量程为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200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6A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当滑片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在最下端时，电流表示数为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200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A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装置中托盘与圆柱形实心塑料浮筒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通过硬质绝缘细杆固定连接，整体漂浮在装水的柱形薄壁容器中，托盘通过滑杆带动滑片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上下移动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其中，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的高度为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 cm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，底面积为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cm</a:t>
            </a:r>
            <a:r>
              <a:rPr lang="en-US" altLang="zh-CN" sz="2200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，质量为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200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33kg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，托盘的质量为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200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27kg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，容器的底面积为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 cm</a:t>
            </a:r>
            <a:r>
              <a:rPr lang="en-US" altLang="zh-CN" sz="2200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托盘中未放物体时，调节水量，使滑片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正好位于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最上端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托盘中放入物体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刚好浸没，且滑片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正好位于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最下端（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不计滑片、滑杆、细杆的质量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忽略摩擦阻力</a:t>
            </a:r>
            <a:r>
              <a:rPr lang="zh-CN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工作中</a:t>
            </a:r>
            <a:r>
              <a:rPr lang="en-US" altLang="zh-CN" sz="2200" i="1" kern="100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不与容器触碰</a:t>
            </a:r>
            <a:r>
              <a:rPr lang="zh-CN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水足够且不溢出</a:t>
            </a:r>
            <a:r>
              <a:rPr lang="zh-CN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i="1" kern="100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sz="2200" kern="100" spc="-9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en-US" sz="2200" kern="100" spc="-9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200" kern="100" spc="-9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kern="100" spc="-9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kern="100" spc="-9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200" kern="100" spc="-9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200" kern="100" spc="-9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200" kern="100" spc="-9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sz="2200" kern="100" spc="-9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sz="2200" kern="100" spc="-9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i="1" kern="100" spc="-9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sz="2200" kern="100" spc="-9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zh-CN" altLang="zh-CN" sz="2200" kern="100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</a:t>
            </a:r>
            <a:r>
              <a:rPr lang="zh-CN" altLang="zh-CN" sz="2200" kern="100" spc="-9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200" kern="100" spc="-9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886" y="4026070"/>
            <a:ext cx="5184576" cy="257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84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的质量；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）托盘中未放物体时，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下表面到水面的距离；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）托盘中未放物体时，电流表的示数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9890" y="731726"/>
            <a:ext cx="5184576" cy="257128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4712" y="1268760"/>
            <a:ext cx="816249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cs typeface="Times New Roman" panose="02020603050405020304" pitchFamily="18" charset="0"/>
              </a:rPr>
              <a:t>10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6086" y="2430838"/>
            <a:ext cx="740908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 kg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5153" y="3512533"/>
            <a:ext cx="80823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 cm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4566" y="4590555"/>
            <a:ext cx="852156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 A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01637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泉州石狮模拟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）学校组织学生到射洪市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三五三六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厂参加国防教育活动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同学们被展厅自动大门所吸引，他们发现当人靠近大门时，大门自动打开，如图甲所示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回校后，科技小组利用电磁继电器、人体红外传感器，电动机等元件制作了模拟电路，部分电路如图乙所示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其中电动机铭牌上标有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的字样，控制电路的电源电压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为定值电阻，人体红外传感器的阻值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随人体到大门距离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的变化关系如图丙所示；当电磁铁线圈中的电流为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mA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时，衔铁刚好被吸下，触发电动机工作，大门打开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不计电磁铁线圈的电阻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766" y="3964462"/>
            <a:ext cx="4968552" cy="22689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342" y="4120254"/>
            <a:ext cx="2541231" cy="19573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87094" y="606055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352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algn="dist"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福州鼓楼区第一中学模拟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）氢能因其低碳、高热值、来源广泛等特点，在新能源领域备受青睐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某款氢内燃机汽车的总质量为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，车轮与地面的总接触面积为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0.1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某次测试中，该车匀速直线行驶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km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用时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，牵引力做功的功率恒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 kW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，发动机的效率为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60%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氢燃料的热值为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假设氢燃料完全燃烧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）该车静止在水平地面上时，对地面的压强是多少？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）本次测试中，该车牵引力是多少？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）本次测试中，消耗氢燃料的质量是多少？（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计算结果保留两位小数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0127" y="4005064"/>
            <a:ext cx="163057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1.8×10</a:t>
            </a:r>
            <a:r>
              <a:rPr lang="en-US" altLang="zh-CN" sz="2400" kern="100" baseline="30000">
                <a:latin typeface="+mn-lt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1964" y="5085184"/>
            <a:ext cx="117692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1 800 N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1655" y="6055265"/>
            <a:ext cx="1125629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13 kg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）开门一次用时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，请计算开门一次电动机消耗电能多少焦耳？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）经测试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时刚好触发电动机工作，则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的阻值为多少？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）善于思考的小明同学想通过电表示数直观反映人与大门间的距离，于是他将一只电压表并联在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）问所求值，请你推导出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内，电压表示数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i="1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的变化关系式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2382" y="1268760"/>
            <a:ext cx="877163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cs typeface="Times New Roman" panose="02020603050405020304" pitchFamily="18" charset="0"/>
              </a:rPr>
              <a:t>120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3582" y="2339918"/>
            <a:ext cx="97013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120 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65256" y="4526465"/>
                <a:ext cx="3682418" cy="941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210935" algn="l"/>
                  </a:tabLst>
                </a:pP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𝟐𝟒</m:t>
                        </m:r>
                        <m:r>
                          <a:rPr lang="en-US" altLang="zh-CN" sz="24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𝑳</m:t>
                        </m:r>
                        <m:r>
                          <m:rPr>
                            <m:nor/>
                          </m:rPr>
                          <a:rPr lang="en-US" altLang="zh-CN" sz="2400" i="0" kern="100" smtClean="0"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4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𝟕𝟐</m:t>
                        </m:r>
                      </m:num>
                      <m:den>
                        <m:r>
                          <a:rPr lang="en-US" altLang="zh-CN" sz="24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m:rPr>
                            <m:nor/>
                          </m:rPr>
                          <a:rPr lang="en-US" altLang="zh-CN" sz="2400" i="0" kern="100" smtClean="0"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400" b="1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𝑳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6m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）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256" y="4526465"/>
                <a:ext cx="3682418" cy="941220"/>
              </a:xfrm>
              <a:prstGeom prst="rect">
                <a:avLst/>
              </a:prstGeom>
              <a:blipFill>
                <a:blip r:embed="rId2"/>
                <a:stretch>
                  <a:fillRect l="-2649" r="-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237" y="4003435"/>
            <a:ext cx="4968552" cy="226892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8429" y="4103220"/>
            <a:ext cx="2541231" cy="195733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959302" y="607399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23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厦门第二中学模拟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）《乌鸦喝水》是一篇经典的寓言故事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如图所示，一个容积</a:t>
            </a:r>
            <a:r>
              <a:rPr lang="en-US" altLang="zh-CN" i="1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×10</a:t>
            </a:r>
            <a:r>
              <a:rPr lang="zh-CN" altLang="zh-CN" kern="100" baseline="30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kern="100" baseline="30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、底面积为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 cm</a:t>
            </a:r>
            <a:r>
              <a:rPr lang="en-US" altLang="zh-CN" kern="100" baseline="300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、质量</a:t>
            </a:r>
            <a:r>
              <a:rPr lang="en-US" altLang="zh-CN" i="1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0.6 kg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的瓶子里装有水，乌鸦为了喝到瓶子里的水，就衔了很多的小石块填到瓶子里，让水面上升到瓶口，若瓶内有质量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 baseline="-250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en-US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0.4 kg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的水，水的密度是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1.0×10</a:t>
            </a:r>
            <a:r>
              <a:rPr lang="en-US" altLang="zh-CN" kern="100" baseline="300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，石块密度是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2.6×10</a:t>
            </a:r>
            <a:r>
              <a:rPr lang="en-US" altLang="zh-CN" kern="100" baseline="300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）求：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）乌鸦投入瓶子中的石块的体积；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）未投入石块前，瓶子对水平地面的压强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结果保留两位小数</a:t>
            </a:r>
            <a:r>
              <a:rPr lang="zh-CN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4005064"/>
            <a:ext cx="16241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cs typeface="Times New Roman" panose="02020603050405020304" pitchFamily="18" charset="0"/>
              </a:rPr>
              <a:t>10</a:t>
            </a:r>
            <a:r>
              <a:rPr lang="zh-CN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1646" y="5157192"/>
            <a:ext cx="17844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67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1550" y="3008277"/>
            <a:ext cx="2420122" cy="188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泉州惠安县模拟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）电热饮水机通过机内温控开关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进行自动控制，实现加热和保温两种功能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电路原理如图乙所示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电源电压恒为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时，电路处于加热状态，电流为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时，电路处于保温状态，电路消耗的功率为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 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）该饮水机加热功率；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）保温状态下，电阻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429000"/>
            <a:ext cx="1256306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cs typeface="Times New Roman" panose="02020603050405020304" pitchFamily="18" charset="0"/>
              </a:rPr>
              <a:t>1 100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653136"/>
            <a:ext cx="1200970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1 056 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3198" y="2431789"/>
            <a:ext cx="5248012" cy="280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厦门思明区第一中学二模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）为实现通风与加热，某五星级酒店浴室升级了智能毛巾加热器，内部电路如图所示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，其中，通风装置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的内阻为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，通风时电流恒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；加热装置两电阻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相等，可实现常规保温模式和速热模式，保温模式时加热功率为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440 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）加热电阻的大小；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）开启速热模式，电路在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内消耗的总电能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7060" y="3490140"/>
            <a:ext cx="953146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cs typeface="Times New Roman" panose="02020603050405020304" pitchFamily="18" charset="0"/>
              </a:rPr>
              <a:t>110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5847" y="4711004"/>
            <a:ext cx="14430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latin typeface="+mn-lt"/>
                <a:ea typeface="+mj-ea"/>
                <a:cs typeface="Times New Roman" panose="02020603050405020304" pitchFamily="18" charset="0"/>
              </a:rPr>
              <a:t>6.6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454" y="2784791"/>
            <a:ext cx="2754959" cy="330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）若通风装置被异物卡住无法转动，会造成什么安全隐患，请计算说明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0854" y="4461381"/>
                <a:ext cx="11422984" cy="20639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210935" algn="l"/>
                  </a:tabLs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若通风装置被异物卡住无法转动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通风装置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可看成纯电阻用电器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此时通过通风装置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的电流</a:t>
                </a: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𝐌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22A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此时通过通风装置的电流远远大于通过装置正常工作时的电流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根据焦耳定律可知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通风装置产生大量的热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会烧坏通风装置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461381"/>
                <a:ext cx="11422984" cy="2063963"/>
              </a:xfrm>
              <a:prstGeom prst="rect">
                <a:avLst/>
              </a:prstGeom>
              <a:blipFill>
                <a:blip r:embed="rId2"/>
                <a:stretch>
                  <a:fillRect l="-800" r="-854" b="-17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094" y="1412776"/>
            <a:ext cx="2276825" cy="27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3269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福建百校联考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）图甲是我国自主研发的全球唯一一套全海深光电绞车系统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GD11 000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，用于深海拖曳系统、缆控水下机器人（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）等大型系统的布放、回收及拖曳，是科考船的基本配置设备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≈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GD11 000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作业水深超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4 000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4 000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深处的海水产生压强的大小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5545243"/>
            <a:ext cx="11665296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4 000 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深处海水产生的压强为</a:t>
            </a: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en-US" sz="2400" kern="10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海水</a:t>
            </a: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gh</a:t>
            </a:r>
            <a:r>
              <a:rPr lang="zh-CN" altLang="en-US" sz="2400" kern="10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sz="2400" kern="100" baseline="30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4 000 m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zh-CN" altLang="en-US" sz="2400" kern="10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670" y="2502053"/>
            <a:ext cx="5345736" cy="20180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6229" y="2420554"/>
            <a:ext cx="4370650" cy="209956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11171" y="4520122"/>
            <a:ext cx="218521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09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）如图乙所示，电绞车系统正在将重为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5t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，体积为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2m</a:t>
            </a:r>
            <a:r>
              <a:rPr lang="en-US" altLang="zh-CN" kern="1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的设备缓慢向上拉动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200m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，设备未露出水面，忽略阻力的作用，求电绞车缆绳做的功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8538" y="4289028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设备的重力为</a:t>
            </a:r>
            <a:r>
              <a:rPr lang="en-US" altLang="zh-CN" sz="2400" i="1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mg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 dirty="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设备受到的浮力为</a:t>
            </a:r>
            <a:r>
              <a:rPr lang="en-US" altLang="zh-CN" sz="2400" i="1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sz="2400" kern="100" baseline="-250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海水</a:t>
            </a:r>
            <a:r>
              <a:rPr lang="en-US" altLang="zh-CN" sz="2400" i="1" kern="100" dirty="0" err="1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gV</a:t>
            </a:r>
            <a:r>
              <a:rPr lang="zh-CN" altLang="zh-CN" sz="2400" kern="100" baseline="-25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排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2m</a:t>
            </a:r>
            <a:r>
              <a:rPr lang="en-US" altLang="zh-CN" sz="2400" kern="100" baseline="30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 dirty="0">
                <a:latin typeface="+mn-lt"/>
                <a:cs typeface="Times New Roman" panose="02020603050405020304" pitchFamily="18" charset="0"/>
              </a:rPr>
              <a:t>；</a:t>
            </a:r>
            <a:r>
              <a:rPr lang="zh-CN" altLang="zh-CN" sz="2400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电绞车缆绳对设备的拉力为</a:t>
            </a:r>
            <a:r>
              <a:rPr lang="en-US" altLang="zh-CN" sz="2400" i="1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 dirty="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电绞车缆绳做的功为 </a:t>
            </a:r>
            <a:r>
              <a:rPr lang="en-US" altLang="zh-CN" sz="2400" i="1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 baseline="-25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Fs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200 m</a:t>
            </a:r>
            <a:r>
              <a:rPr lang="zh-CN" altLang="en-US" sz="2400" kern="100" dirty="0" smtClean="0">
                <a:latin typeface="+mn-lt"/>
                <a:cs typeface="Times New Roman" panose="02020603050405020304" pitchFamily="18" charset="0"/>
              </a:rPr>
              <a:t>＝ 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 dirty="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 dirty="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64" y="1969238"/>
            <a:ext cx="5345736" cy="20180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254" y="1768945"/>
            <a:ext cx="4370650" cy="209956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99062" y="3850044"/>
            <a:ext cx="218521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0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）中的设备离开水面后，在拉力作用下继续匀速上升，如图丙所示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消耗电能与设备上升高度关系如图丁所示，求该过程中，电绞车工作的效率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918" y="1617464"/>
            <a:ext cx="4370650" cy="20995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99062" y="3429000"/>
            <a:ext cx="2185214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1"/>
              <p:cNvSpPr txBox="1">
                <a:spLocks/>
              </p:cNvSpPr>
              <p:nvPr/>
            </p:nvSpPr>
            <p:spPr bwMode="auto">
              <a:xfrm>
                <a:off x="360854" y="3789040"/>
                <a:ext cx="11485848" cy="2533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eaLnBrk="1" hangingPunct="1">
                  <a:spcAft>
                    <a:spcPts val="0"/>
                  </a:spcAft>
                  <a:tabLst>
                    <a:tab pos="6210935" algn="l"/>
                  </a:tabLst>
                </a:pPr>
                <a:r>
                  <a:rPr lang="zh-CN" altLang="zh-CN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设备离开水面后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克服重力做的有用功为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有用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Gh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∙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）；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由图丁可知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kh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</m:num>
                      <m:den>
                        <m:r>
                          <a:rPr lang="en-US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∙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∙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则电绞车工作的效率为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η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kern="100" baseline="-500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有用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kern="100" baseline="-500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100</a:t>
                </a:r>
                <a:r>
                  <a:rPr lang="en-US" altLang="zh-CN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%</a:t>
                </a:r>
              </a:p>
              <a:p>
                <a:pPr algn="l" eaLnBrk="1" hangingPunct="1">
                  <a:spcAft>
                    <a:spcPts val="0"/>
                  </a:spcAft>
                  <a:tabLst>
                    <a:tab pos="6210935" algn="l"/>
                  </a:tabLst>
                </a:pPr>
                <a:r>
                  <a:rPr lang="en-US" altLang="zh-CN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den>
                    </m:f>
                  </m:oMath>
                </a14:m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100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%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62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%</a:t>
                </a:r>
                <a:r>
                  <a:rPr lang="en-US" altLang="zh-CN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789040"/>
                <a:ext cx="11485848" cy="2533001"/>
              </a:xfrm>
              <a:prstGeom prst="rect">
                <a:avLst/>
              </a:prstGeom>
              <a:blipFill>
                <a:blip r:embed="rId3"/>
                <a:stretch>
                  <a:fillRect l="-79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845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2322</Words>
  <Application>Microsoft Office PowerPoint</Application>
  <PresentationFormat>自定义</PresentationFormat>
  <Paragraphs>108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437</cp:revision>
  <dcterms:created xsi:type="dcterms:W3CDTF">2020-11-06T05:24:00Z</dcterms:created>
  <dcterms:modified xsi:type="dcterms:W3CDTF">2025-09-13T03:10:06Z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